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 type="wide"/>
  <p:notesSz cx="6858000" cy="9144000"/>
  <p:defaultTextStyle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theme" Target="theme/theme1.xml"/>
</Relationship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weekly_outfit.png"/>
</Relationships>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ck 2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F7F3EC"/>
          </a:solidFill>
          <a:ln w="9525">
            <a:solidFill>
              <a:srgbClr val="F7F3EC"/>
            </a:solidFill>
          </a:ln>
        </p:spPr>
        <p:txBody>
          <a:bodyPr/>
          <a:lstStyle/>
          <a:p/>
        </p:txBody>
      </p:sp>
      <p:sp>
        <p:nvSpPr>
          <p:cNvPr id="3" name="Block 3"/>
          <p:cNvSpPr/>
          <p:nvPr/>
        </p:nvSpPr>
        <p:spPr>
          <a:xfrm>
            <a:off x="0" y="0"/>
            <a:ext cx="12192000" cy="685800"/>
          </a:xfrm>
          <a:prstGeom prst="roundRect">
            <a:avLst/>
          </a:prstGeom>
          <a:solidFill>
            <a:srgbClr val="EAF0EF"/>
          </a:solidFill>
          <a:ln w="9525">
            <a:solidFill>
              <a:srgbClr val="EAF0EF"/>
            </a:solidFill>
          </a:ln>
        </p:spPr>
        <p:txBody>
          <a:bodyPr/>
          <a:lstStyle/>
          <a:p/>
        </p:txBody>
      </p:sp>
      <p:sp>
        <p:nvSpPr>
          <p:cNvPr id="4" name="Block 4"/>
          <p:cNvSpPr/>
          <p:nvPr/>
        </p:nvSpPr>
        <p:spPr>
          <a:xfrm>
            <a:off x="520000" y="1050000"/>
            <a:ext cx="260000" cy="4300000"/>
          </a:xfrm>
          <a:prstGeom prst="roundRect">
            <a:avLst/>
          </a:prstGeom>
          <a:solidFill>
            <a:srgbClr val="B79F85"/>
          </a:solidFill>
          <a:ln w="9525">
            <a:solidFill>
              <a:srgbClr val="B79F85"/>
            </a:solidFill>
          </a:ln>
        </p:spPr>
        <p:txBody>
          <a:bodyPr/>
          <a:lstStyle/>
          <a:p/>
        </p:txBody>
      </p:sp>
      <p:sp>
        <p:nvSpPr>
          <p:cNvPr id="5" name="Title"/>
          <p:cNvSpPr txBox="1"/>
          <p:nvPr/>
        </p:nvSpPr>
        <p:spPr>
          <a:xfrm>
            <a:off x="900000" y="720000"/>
            <a:ext cx="10300000" cy="66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indent="0"/>
            <a:r>
              <a:rPr lang="zh-TW" sz="3800" dirty="0">
                <a:b/>
                <a:solidFill>
                  <a:srgbClr val="37424A"/>
                </a:solidFill>
                <a:latin typeface="Microsoft JhengHei"/>
                <a:ea typeface="Microsoft JhengHei"/>
              </a:rPr>
              <a:t>日本女生每一星期的生活儀式感</a:t>
            </a:r>
            <a:endParaRPr lang="zh-TW" sz="3800"/>
          </a:p>
        </p:txBody>
      </p:sp>
      <p:sp>
        <p:nvSpPr>
          <p:cNvPr id="6" name="Subtitle"/>
          <p:cNvSpPr txBox="1"/>
          <p:nvPr/>
        </p:nvSpPr>
        <p:spPr>
          <a:xfrm>
            <a:off x="920000" y="1320000"/>
            <a:ext cx="10100000" cy="42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indent="0"/>
            <a:r>
              <a:rPr lang="zh-TW" sz="2000" dirty="0">
                <a:solidFill>
                  <a:srgbClr val="776D66"/>
                </a:solidFill>
                <a:latin typeface="Microsoft JhengHei"/>
                <a:ea typeface="Microsoft JhengHei"/>
              </a:rPr>
              <a:t>從星期一到星期日，把日常安排成乾淨、溫柔、有節奏的一週</a:t>
            </a:r>
            <a:endParaRPr lang="zh-TW" sz="2000"/>
          </a:p>
        </p:txBody>
      </p:sp>
      <p:sp>
        <p:nvSpPr>
          <p:cNvPr id="7" name="Bullets 7"/>
          <p:cNvSpPr txBox="1"/>
          <p:nvPr/>
        </p:nvSpPr>
        <p:spPr>
          <a:xfrm>
            <a:off x="1050000" y="2050000"/>
            <a:ext cx="9800000" cy="34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重點不是昂貴，而是每天都有一個穩定的小節奏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用穿搭、飲食、保養、整理、手帳和季節感照顧生活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這份簡報整理成可以直接照做的一週模板</a:t>
            </a:r>
            <a:endParaRPr lang="zh-TW" sz="25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ck 2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F7F3EC"/>
          </a:solidFill>
          <a:ln w="9525">
            <a:solidFill>
              <a:srgbClr val="F7F3EC"/>
            </a:solidFill>
          </a:ln>
        </p:spPr>
        <p:txBody>
          <a:bodyPr/>
          <a:lstStyle/>
          <a:p/>
        </p:txBody>
      </p:sp>
      <p:sp>
        <p:nvSpPr>
          <p:cNvPr id="3" name="Block 3"/>
          <p:cNvSpPr/>
          <p:nvPr/>
        </p:nvSpPr>
        <p:spPr>
          <a:xfrm>
            <a:off x="0" y="0"/>
            <a:ext cx="12192000" cy="685800"/>
          </a:xfrm>
          <a:prstGeom prst="roundRect">
            <a:avLst/>
          </a:prstGeom>
          <a:solidFill>
            <a:srgbClr val="EAF0EF"/>
          </a:solidFill>
          <a:ln w="9525">
            <a:solidFill>
              <a:srgbClr val="EAF0EF"/>
            </a:solidFill>
          </a:ln>
        </p:spPr>
        <p:txBody>
          <a:bodyPr/>
          <a:lstStyle/>
          <a:p/>
        </p:txBody>
      </p:sp>
      <p:sp>
        <p:nvSpPr>
          <p:cNvPr id="4" name="Block 4"/>
          <p:cNvSpPr/>
          <p:nvPr/>
        </p:nvSpPr>
        <p:spPr>
          <a:xfrm>
            <a:off x="520000" y="1050000"/>
            <a:ext cx="260000" cy="4300000"/>
          </a:xfrm>
          <a:prstGeom prst="roundRect">
            <a:avLst/>
          </a:prstGeom>
          <a:solidFill>
            <a:srgbClr val="6F927F"/>
          </a:solidFill>
          <a:ln w="9525">
            <a:solidFill>
              <a:srgbClr val="6F927F"/>
            </a:solidFill>
          </a:ln>
        </p:spPr>
        <p:txBody>
          <a:bodyPr/>
          <a:lstStyle/>
          <a:p/>
        </p:txBody>
      </p:sp>
      <p:sp>
        <p:nvSpPr>
          <p:cNvPr id="5" name="Title"/>
          <p:cNvSpPr txBox="1"/>
          <p:nvPr/>
        </p:nvSpPr>
        <p:spPr>
          <a:xfrm>
            <a:off x="900000" y="720000"/>
            <a:ext cx="10300000" cy="66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indent="0"/>
            <a:r>
              <a:rPr lang="zh-TW" sz="3800" dirty="0">
                <a:b/>
                <a:solidFill>
                  <a:srgbClr val="37424A"/>
                </a:solidFill>
                <a:latin typeface="Microsoft JhengHei"/>
                <a:ea typeface="Microsoft JhengHei"/>
              </a:rPr>
              <a:t>每週補給清單</a:t>
            </a:r>
            <a:endParaRPr lang="zh-TW" sz="3800"/>
          </a:p>
        </p:txBody>
      </p:sp>
      <p:sp>
        <p:nvSpPr>
          <p:cNvPr id="6" name="Subtitle"/>
          <p:cNvSpPr txBox="1"/>
          <p:nvPr/>
        </p:nvSpPr>
        <p:spPr>
          <a:xfrm>
            <a:off x="920000" y="1320000"/>
            <a:ext cx="10100000" cy="42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indent="0"/>
            <a:r>
              <a:rPr lang="zh-TW" sz="2000" dirty="0">
                <a:solidFill>
                  <a:srgbClr val="776D66"/>
                </a:solidFill>
                <a:latin typeface="Microsoft JhengHei"/>
                <a:ea typeface="Microsoft JhengHei"/>
              </a:rPr>
              <a:t>把儀式感變成可以維持的生活系統</a:t>
            </a:r>
            <a:endParaRPr lang="zh-TW" sz="2000"/>
          </a:p>
        </p:txBody>
      </p:sp>
      <p:sp>
        <p:nvSpPr>
          <p:cNvPr id="7" name="Bullets 7"/>
          <p:cNvSpPr txBox="1"/>
          <p:nvPr/>
        </p:nvSpPr>
        <p:spPr>
          <a:xfrm>
            <a:off x="1050000" y="2050000"/>
            <a:ext cx="9800000" cy="34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包包小物：手帕、濕紙巾、護唇膏、梳子、淡香、護手霜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居家小物：入浴劑、茶包、乾淨床單、香氛、漂亮碗盤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手帳內容：本週待辦、花費、心情、想吃的季節食物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每週只要選三個儀式先做到，就會開始有生活被整理好的感覺</a:t>
            </a:r>
            <a:endParaRPr lang="zh-TW" sz="2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ck 2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F7F3EC"/>
          </a:solidFill>
          <a:ln w="9525">
            <a:solidFill>
              <a:srgbClr val="F7F3EC"/>
            </a:solidFill>
          </a:ln>
        </p:spPr>
        <p:txBody>
          <a:bodyPr/>
          <a:lstStyle/>
          <a:p/>
        </p:txBody>
      </p:sp>
      <p:sp>
        <p:nvSpPr>
          <p:cNvPr id="3" name="Block 3"/>
          <p:cNvSpPr/>
          <p:nvPr/>
        </p:nvSpPr>
        <p:spPr>
          <a:xfrm>
            <a:off x="0" y="0"/>
            <a:ext cx="12192000" cy="685800"/>
          </a:xfrm>
          <a:prstGeom prst="roundRect">
            <a:avLst/>
          </a:prstGeom>
          <a:solidFill>
            <a:srgbClr val="EAF0EF"/>
          </a:solidFill>
          <a:ln w="9525">
            <a:solidFill>
              <a:srgbClr val="EAF0EF"/>
            </a:solidFill>
          </a:ln>
        </p:spPr>
        <p:txBody>
          <a:bodyPr/>
          <a:lstStyle/>
          <a:p/>
        </p:txBody>
      </p:sp>
      <p:sp>
        <p:nvSpPr>
          <p:cNvPr id="4" name="Block 4"/>
          <p:cNvSpPr/>
          <p:nvPr/>
        </p:nvSpPr>
        <p:spPr>
          <a:xfrm>
            <a:off x="520000" y="1050000"/>
            <a:ext cx="260000" cy="4300000"/>
          </a:xfrm>
          <a:prstGeom prst="roundRect">
            <a:avLst/>
          </a:prstGeom>
          <a:solidFill>
            <a:srgbClr val="BD8D87"/>
          </a:solidFill>
          <a:ln w="9525">
            <a:solidFill>
              <a:srgbClr val="BD8D87"/>
            </a:solidFill>
          </a:ln>
        </p:spPr>
        <p:txBody>
          <a:bodyPr/>
          <a:lstStyle/>
          <a:p/>
        </p:txBody>
      </p:sp>
      <p:sp>
        <p:nvSpPr>
          <p:cNvPr id="5" name="Title"/>
          <p:cNvSpPr txBox="1"/>
          <p:nvPr/>
        </p:nvSpPr>
        <p:spPr>
          <a:xfrm>
            <a:off x="900000" y="720000"/>
            <a:ext cx="10300000" cy="66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indent="0"/>
            <a:r>
              <a:rPr lang="zh-TW" sz="3800" dirty="0">
                <a:b/>
                <a:solidFill>
                  <a:srgbClr val="37424A"/>
                </a:solidFill>
                <a:latin typeface="Microsoft JhengHei"/>
                <a:ea typeface="Microsoft JhengHei"/>
              </a:rPr>
              <a:t>一週節奏總覽</a:t>
            </a:r>
            <a:endParaRPr lang="zh-TW" sz="3800"/>
          </a:p>
        </p:txBody>
      </p:sp>
      <p:sp>
        <p:nvSpPr>
          <p:cNvPr id="6" name="Subtitle"/>
          <p:cNvSpPr txBox="1"/>
          <p:nvPr/>
        </p:nvSpPr>
        <p:spPr>
          <a:xfrm>
            <a:off x="920000" y="1320000"/>
            <a:ext cx="10100000" cy="42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indent="0"/>
            <a:r>
              <a:rPr lang="zh-TW" sz="2000" dirty="0">
                <a:solidFill>
                  <a:srgbClr val="776D66"/>
                </a:solidFill>
                <a:latin typeface="Microsoft JhengHei"/>
                <a:ea typeface="Microsoft JhengHei"/>
              </a:rPr>
              <a:t>每天有不同任務，生活就不會全部擠在一起</a:t>
            </a:r>
            <a:endParaRPr lang="zh-TW" sz="2000"/>
          </a:p>
        </p:txBody>
      </p:sp>
      <p:sp>
        <p:nvSpPr>
          <p:cNvPr id="7" name="Bullets 7"/>
          <p:cNvSpPr txBox="1"/>
          <p:nvPr/>
        </p:nvSpPr>
        <p:spPr>
          <a:xfrm>
            <a:off x="1050000" y="2050000"/>
            <a:ext cx="9800000" cy="34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星期一：重啟與整理，讓一週乾淨開始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星期二到星期四：穩定工作、學習、保養與小整理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星期五：下班後放鬆，加入一點漂亮感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星期六：外出、咖啡店、採買、季節活動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星期日：居家修復，準備下週衣服與心情</a:t>
            </a:r>
            <a:endParaRPr lang="zh-TW" sz="25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ck 2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F7F3EC"/>
          </a:solidFill>
          <a:ln w="9525">
            <a:solidFill>
              <a:srgbClr val="F7F3EC"/>
            </a:solidFill>
          </a:ln>
        </p:spPr>
        <p:txBody>
          <a:bodyPr/>
          <a:lstStyle/>
          <a:p/>
        </p:txBody>
      </p:sp>
      <p:sp>
        <p:nvSpPr>
          <p:cNvPr id="3" name="Block 3"/>
          <p:cNvSpPr/>
          <p:nvPr/>
        </p:nvSpPr>
        <p:spPr>
          <a:xfrm>
            <a:off x="0" y="0"/>
            <a:ext cx="12192000" cy="685800"/>
          </a:xfrm>
          <a:prstGeom prst="roundRect">
            <a:avLst/>
          </a:prstGeom>
          <a:solidFill>
            <a:srgbClr val="EAF0EF"/>
          </a:solidFill>
          <a:ln w="9525">
            <a:solidFill>
              <a:srgbClr val="EAF0EF"/>
            </a:solidFill>
          </a:ln>
        </p:spPr>
        <p:txBody>
          <a:bodyPr/>
          <a:lstStyle/>
          <a:p/>
        </p:txBody>
      </p:sp>
      <p:sp>
        <p:nvSpPr>
          <p:cNvPr id="4" name="Block 4"/>
          <p:cNvSpPr/>
          <p:nvPr/>
        </p:nvSpPr>
        <p:spPr>
          <a:xfrm>
            <a:off x="520000" y="1050000"/>
            <a:ext cx="260000" cy="4300000"/>
          </a:xfrm>
          <a:prstGeom prst="roundRect">
            <a:avLst/>
          </a:prstGeom>
          <a:solidFill>
            <a:srgbClr val="A9B9B1"/>
          </a:solidFill>
          <a:ln w="9525">
            <a:solidFill>
              <a:srgbClr val="A9B9B1"/>
            </a:solidFill>
          </a:ln>
        </p:spPr>
        <p:txBody>
          <a:bodyPr/>
          <a:lstStyle/>
          <a:p/>
        </p:txBody>
      </p:sp>
      <p:sp>
        <p:nvSpPr>
          <p:cNvPr id="5" name="Title"/>
          <p:cNvSpPr txBox="1"/>
          <p:nvPr/>
        </p:nvSpPr>
        <p:spPr>
          <a:xfrm>
            <a:off x="900000" y="720000"/>
            <a:ext cx="10300000" cy="66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indent="0"/>
            <a:r>
              <a:rPr lang="zh-TW" sz="3800" dirty="0">
                <a:b/>
                <a:solidFill>
                  <a:srgbClr val="37424A"/>
                </a:solidFill>
                <a:latin typeface="Microsoft JhengHei"/>
                <a:ea typeface="Microsoft JhengHei"/>
              </a:rPr>
              <a:t>星期一：重啟日</a:t>
            </a:r>
            <a:endParaRPr lang="zh-TW" sz="3800"/>
          </a:p>
        </p:txBody>
      </p:sp>
      <p:sp>
        <p:nvSpPr>
          <p:cNvPr id="6" name="Subtitle"/>
          <p:cNvSpPr txBox="1"/>
          <p:nvPr/>
        </p:nvSpPr>
        <p:spPr>
          <a:xfrm>
            <a:off x="920000" y="1320000"/>
            <a:ext cx="10100000" cy="42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indent="0"/>
            <a:r>
              <a:rPr lang="zh-TW" sz="2000" dirty="0">
                <a:solidFill>
                  <a:srgbClr val="776D66"/>
                </a:solidFill>
                <a:latin typeface="Microsoft JhengHei"/>
                <a:ea typeface="Microsoft JhengHei"/>
              </a:rPr>
              <a:t>用清爽和秩序打開一週</a:t>
            </a:r>
            <a:endParaRPr lang="zh-TW" sz="2000"/>
          </a:p>
        </p:txBody>
      </p:sp>
      <p:sp>
        <p:nvSpPr>
          <p:cNvPr id="7" name="Bullets 7"/>
          <p:cNvSpPr txBox="1"/>
          <p:nvPr/>
        </p:nvSpPr>
        <p:spPr>
          <a:xfrm>
            <a:off x="1050000" y="2050000"/>
            <a:ext cx="9800000" cy="34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早上開窗換氣、整理床鋪，讓房間看起來像重新開始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穿搭選白襯衫、米色褲、樂福鞋，乾淨而可靠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早餐簡單但坐下來吃：吐司、優格、咖啡或味噌湯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晚上只做輕整理：清包包、寫本週三件重要待辦</a:t>
            </a:r>
            <a:endParaRPr lang="zh-TW" sz="2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ck 2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F7F3EC"/>
          </a:solidFill>
          <a:ln w="9525">
            <a:solidFill>
              <a:srgbClr val="F7F3EC"/>
            </a:solidFill>
          </a:ln>
        </p:spPr>
        <p:txBody>
          <a:bodyPr/>
          <a:lstStyle/>
          <a:p/>
        </p:txBody>
      </p:sp>
      <p:sp>
        <p:nvSpPr>
          <p:cNvPr id="3" name="Block 3"/>
          <p:cNvSpPr/>
          <p:nvPr/>
        </p:nvSpPr>
        <p:spPr>
          <a:xfrm>
            <a:off x="0" y="0"/>
            <a:ext cx="12192000" cy="685800"/>
          </a:xfrm>
          <a:prstGeom prst="roundRect">
            <a:avLst/>
          </a:prstGeom>
          <a:solidFill>
            <a:srgbClr val="EAF0EF"/>
          </a:solidFill>
          <a:ln w="9525">
            <a:solidFill>
              <a:srgbClr val="EAF0EF"/>
            </a:solidFill>
          </a:ln>
        </p:spPr>
        <p:txBody>
          <a:bodyPr/>
          <a:lstStyle/>
          <a:p/>
        </p:txBody>
      </p:sp>
      <p:sp>
        <p:nvSpPr>
          <p:cNvPr id="4" name="Block 4"/>
          <p:cNvSpPr/>
          <p:nvPr/>
        </p:nvSpPr>
        <p:spPr>
          <a:xfrm>
            <a:off x="520000" y="1050000"/>
            <a:ext cx="260000" cy="4300000"/>
          </a:xfrm>
          <a:prstGeom prst="roundRect">
            <a:avLst/>
          </a:prstGeom>
          <a:solidFill>
            <a:srgbClr val="526A83"/>
          </a:solidFill>
          <a:ln w="9525">
            <a:solidFill>
              <a:srgbClr val="526A83"/>
            </a:solidFill>
          </a:ln>
        </p:spPr>
        <p:txBody>
          <a:bodyPr/>
          <a:lstStyle/>
          <a:p/>
        </p:txBody>
      </p:sp>
      <p:sp>
        <p:nvSpPr>
          <p:cNvPr id="5" name="Title"/>
          <p:cNvSpPr txBox="1"/>
          <p:nvPr/>
        </p:nvSpPr>
        <p:spPr>
          <a:xfrm>
            <a:off x="900000" y="720000"/>
            <a:ext cx="10300000" cy="66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indent="0"/>
            <a:r>
              <a:rPr lang="zh-TW" sz="3800" dirty="0">
                <a:b/>
                <a:solidFill>
                  <a:srgbClr val="37424A"/>
                </a:solidFill>
                <a:latin typeface="Microsoft JhengHei"/>
                <a:ea typeface="Microsoft JhengHei"/>
              </a:rPr>
              <a:t>星期二：溫柔穩定日</a:t>
            </a:r>
            <a:endParaRPr lang="zh-TW" sz="3800"/>
          </a:p>
        </p:txBody>
      </p:sp>
      <p:sp>
        <p:nvSpPr>
          <p:cNvPr id="6" name="Subtitle"/>
          <p:cNvSpPr txBox="1"/>
          <p:nvPr/>
        </p:nvSpPr>
        <p:spPr>
          <a:xfrm>
            <a:off x="920000" y="1320000"/>
            <a:ext cx="10100000" cy="42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indent="0"/>
            <a:r>
              <a:rPr lang="zh-TW" sz="2000" dirty="0">
                <a:solidFill>
                  <a:srgbClr val="776D66"/>
                </a:solidFill>
                <a:latin typeface="Microsoft JhengHei"/>
                <a:ea typeface="Microsoft JhengHei"/>
              </a:rPr>
              <a:t>讓工作與保養都進入平穩節奏</a:t>
            </a:r>
            <a:endParaRPr lang="zh-TW" sz="2000"/>
          </a:p>
        </p:txBody>
      </p:sp>
      <p:sp>
        <p:nvSpPr>
          <p:cNvPr id="7" name="Bullets 7"/>
          <p:cNvSpPr txBox="1"/>
          <p:nvPr/>
        </p:nvSpPr>
        <p:spPr>
          <a:xfrm>
            <a:off x="1050000" y="2050000"/>
            <a:ext cx="9800000" cy="34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穿搭選奶茶色針織、中長裙、瑪莉珍鞋，保留柔和感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午餐可以做小便當或選顏色漂亮的餐盒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下午安排一杯茶或便利商店甜點，當作工作中段轉場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晚上做面膜、護髮或護手霜，讓身體恢復柔軟</a:t>
            </a:r>
            <a:endParaRPr lang="zh-TW" sz="25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ck 2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F7F3EC"/>
          </a:solidFill>
          <a:ln w="9525">
            <a:solidFill>
              <a:srgbClr val="F7F3EC"/>
            </a:solidFill>
          </a:ln>
        </p:spPr>
        <p:txBody>
          <a:bodyPr/>
          <a:lstStyle/>
          <a:p/>
        </p:txBody>
      </p:sp>
      <p:sp>
        <p:nvSpPr>
          <p:cNvPr id="3" name="Block 3"/>
          <p:cNvSpPr/>
          <p:nvPr/>
        </p:nvSpPr>
        <p:spPr>
          <a:xfrm>
            <a:off x="0" y="0"/>
            <a:ext cx="12192000" cy="685800"/>
          </a:xfrm>
          <a:prstGeom prst="roundRect">
            <a:avLst/>
          </a:prstGeom>
          <a:solidFill>
            <a:srgbClr val="EAF0EF"/>
          </a:solidFill>
          <a:ln w="9525">
            <a:solidFill>
              <a:srgbClr val="EAF0EF"/>
            </a:solidFill>
          </a:ln>
        </p:spPr>
        <p:txBody>
          <a:bodyPr/>
          <a:lstStyle/>
          <a:p/>
        </p:txBody>
      </p:sp>
      <p:sp>
        <p:nvSpPr>
          <p:cNvPr id="4" name="Block 4"/>
          <p:cNvSpPr/>
          <p:nvPr/>
        </p:nvSpPr>
        <p:spPr>
          <a:xfrm>
            <a:off x="520000" y="1050000"/>
            <a:ext cx="260000" cy="4300000"/>
          </a:xfrm>
          <a:prstGeom prst="roundRect">
            <a:avLst/>
          </a:prstGeom>
          <a:solidFill>
            <a:srgbClr val="927F70"/>
          </a:solidFill>
          <a:ln w="9525">
            <a:solidFill>
              <a:srgbClr val="927F70"/>
            </a:solidFill>
          </a:ln>
        </p:spPr>
        <p:txBody>
          <a:bodyPr/>
          <a:lstStyle/>
          <a:p/>
        </p:txBody>
      </p:sp>
      <p:sp>
        <p:nvSpPr>
          <p:cNvPr id="5" name="Title"/>
          <p:cNvSpPr txBox="1"/>
          <p:nvPr/>
        </p:nvSpPr>
        <p:spPr>
          <a:xfrm>
            <a:off x="900000" y="720000"/>
            <a:ext cx="10300000" cy="66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indent="0"/>
            <a:r>
              <a:rPr lang="zh-TW" sz="3800" dirty="0">
                <a:b/>
                <a:solidFill>
                  <a:srgbClr val="37424A"/>
                </a:solidFill>
                <a:latin typeface="Microsoft JhengHei"/>
                <a:ea typeface="Microsoft JhengHei"/>
              </a:rPr>
              <a:t>星期三：輕整理日</a:t>
            </a:r>
            <a:endParaRPr lang="zh-TW" sz="3800"/>
          </a:p>
        </p:txBody>
      </p:sp>
      <p:sp>
        <p:nvSpPr>
          <p:cNvPr id="6" name="Subtitle"/>
          <p:cNvSpPr txBox="1"/>
          <p:nvPr/>
        </p:nvSpPr>
        <p:spPr>
          <a:xfrm>
            <a:off x="920000" y="1320000"/>
            <a:ext cx="10100000" cy="42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indent="0"/>
            <a:r>
              <a:rPr lang="zh-TW" sz="2000" dirty="0">
                <a:solidFill>
                  <a:srgbClr val="776D66"/>
                </a:solidFill>
                <a:latin typeface="Microsoft JhengHei"/>
                <a:ea typeface="Microsoft JhengHei"/>
              </a:rPr>
              <a:t>週中不要用力過度，但要保持清爽</a:t>
            </a:r>
            <a:endParaRPr lang="zh-TW" sz="2000"/>
          </a:p>
        </p:txBody>
      </p:sp>
      <p:sp>
        <p:nvSpPr>
          <p:cNvPr id="7" name="Bullets 7"/>
          <p:cNvSpPr txBox="1"/>
          <p:nvPr/>
        </p:nvSpPr>
        <p:spPr>
          <a:xfrm>
            <a:off x="1050000" y="2050000"/>
            <a:ext cx="9800000" cy="34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穿搭選條紋上衣、牛仔褲、白色帆布鞋，輕鬆但整潔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桌面與手機相簿做 10 分鐘整理，刪掉不需要的東西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晚餐用漂亮碗盤盛裝，即使簡單也要好好吃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睡前寫手帳：今天完成了什麼、還卡在哪裡</a:t>
            </a:r>
            <a:endParaRPr lang="zh-TW" sz="25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ck 2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F7F3EC"/>
          </a:solidFill>
          <a:ln w="9525">
            <a:solidFill>
              <a:srgbClr val="F7F3EC"/>
            </a:solidFill>
          </a:ln>
        </p:spPr>
        <p:txBody>
          <a:bodyPr/>
          <a:lstStyle/>
          <a:p/>
        </p:txBody>
      </p:sp>
      <p:sp>
        <p:nvSpPr>
          <p:cNvPr id="3" name="Block 3"/>
          <p:cNvSpPr/>
          <p:nvPr/>
        </p:nvSpPr>
        <p:spPr>
          <a:xfrm>
            <a:off x="0" y="0"/>
            <a:ext cx="12192000" cy="685800"/>
          </a:xfrm>
          <a:prstGeom prst="roundRect">
            <a:avLst/>
          </a:prstGeom>
          <a:solidFill>
            <a:srgbClr val="EAF0EF"/>
          </a:solidFill>
          <a:ln w="9525">
            <a:solidFill>
              <a:srgbClr val="EAF0EF"/>
            </a:solidFill>
          </a:ln>
        </p:spPr>
        <p:txBody>
          <a:bodyPr/>
          <a:lstStyle/>
          <a:p/>
        </p:txBody>
      </p:sp>
      <p:sp>
        <p:nvSpPr>
          <p:cNvPr id="4" name="Block 4"/>
          <p:cNvSpPr/>
          <p:nvPr/>
        </p:nvSpPr>
        <p:spPr>
          <a:xfrm>
            <a:off x="520000" y="1050000"/>
            <a:ext cx="260000" cy="4300000"/>
          </a:xfrm>
          <a:prstGeom prst="roundRect">
            <a:avLst/>
          </a:prstGeom>
          <a:solidFill>
            <a:srgbClr val="BF7F8F"/>
          </a:solidFill>
          <a:ln w="9525">
            <a:solidFill>
              <a:srgbClr val="BF7F8F"/>
            </a:solidFill>
          </a:ln>
        </p:spPr>
        <p:txBody>
          <a:bodyPr/>
          <a:lstStyle/>
          <a:p/>
        </p:txBody>
      </p:sp>
      <p:sp>
        <p:nvSpPr>
          <p:cNvPr id="5" name="Title"/>
          <p:cNvSpPr txBox="1"/>
          <p:nvPr/>
        </p:nvSpPr>
        <p:spPr>
          <a:xfrm>
            <a:off x="900000" y="720000"/>
            <a:ext cx="10300000" cy="66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indent="0"/>
            <a:r>
              <a:rPr lang="zh-TW" sz="3800" dirty="0">
                <a:b/>
                <a:solidFill>
                  <a:srgbClr val="37424A"/>
                </a:solidFill>
                <a:latin typeface="Microsoft JhengHei"/>
                <a:ea typeface="Microsoft JhengHei"/>
              </a:rPr>
              <a:t>星期四：知性充電日</a:t>
            </a:r>
            <a:endParaRPr lang="zh-TW" sz="3800"/>
          </a:p>
        </p:txBody>
      </p:sp>
      <p:sp>
        <p:nvSpPr>
          <p:cNvPr id="6" name="Subtitle"/>
          <p:cNvSpPr txBox="1"/>
          <p:nvPr/>
        </p:nvSpPr>
        <p:spPr>
          <a:xfrm>
            <a:off x="920000" y="1320000"/>
            <a:ext cx="10100000" cy="42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indent="0"/>
            <a:r>
              <a:rPr lang="zh-TW" sz="2000" dirty="0">
                <a:solidFill>
                  <a:srgbClr val="776D66"/>
                </a:solidFill>
                <a:latin typeface="Microsoft JhengHei"/>
                <a:ea typeface="Microsoft JhengHei"/>
              </a:rPr>
              <a:t>接近週末前，讓自己保持專注與體面</a:t>
            </a:r>
            <a:endParaRPr lang="zh-TW" sz="2000"/>
          </a:p>
        </p:txBody>
      </p:sp>
      <p:sp>
        <p:nvSpPr>
          <p:cNvPr id="7" name="Bullets 7"/>
          <p:cNvSpPr txBox="1"/>
          <p:nvPr/>
        </p:nvSpPr>
        <p:spPr>
          <a:xfrm>
            <a:off x="850000" y="1980000"/>
            <a:ext cx="4300000" cy="32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342900" indent="-228600">
              <a:buChar char="•"/>
            </a:pPr>
            <a:r>
              <a:rPr lang="zh-TW" sz="2200" dirty="0">
                <a:solidFill>
                  <a:srgbClr val="5F574F"/>
                </a:solidFill>
                <a:latin typeface="Microsoft JhengHei"/>
                <a:ea typeface="Microsoft JhengHei"/>
              </a:rPr>
              <a:t>穿搭選小西裝外套、簡單內搭、直筒裙或西裝褲</a:t>
            </a:r>
            <a:endParaRPr lang="zh-TW" sz="2200"/>
          </a:p>
          <a:p>
            <a:pPr marL="342900" indent="-228600">
              <a:buChar char="•"/>
            </a:pPr>
            <a:r>
              <a:rPr lang="zh-TW" sz="2200" dirty="0">
                <a:solidFill>
                  <a:srgbClr val="5F574F"/>
                </a:solidFill>
                <a:latin typeface="Microsoft JhengHei"/>
                <a:ea typeface="Microsoft JhengHei"/>
              </a:rPr>
              <a:t>帶一本書、雜誌或手帳，通勤時做安靜輸入</a:t>
            </a:r>
            <a:endParaRPr lang="zh-TW" sz="2200"/>
          </a:p>
          <a:p>
            <a:pPr marL="342900" indent="-228600">
              <a:buChar char="•"/>
            </a:pPr>
            <a:r>
              <a:rPr lang="zh-TW" sz="2200" dirty="0">
                <a:solidFill>
                  <a:srgbClr val="5F574F"/>
                </a:solidFill>
                <a:latin typeface="Microsoft JhengHei"/>
                <a:ea typeface="Microsoft JhengHei"/>
              </a:rPr>
              <a:t>下午整理本週支出與待辦，避免週末才爆量處理</a:t>
            </a:r>
            <a:endParaRPr lang="zh-TW" sz="2200"/>
          </a:p>
          <a:p>
            <a:pPr marL="342900" indent="-228600">
              <a:buChar char="•"/>
            </a:pPr>
            <a:r>
              <a:rPr lang="zh-TW" sz="2200" dirty="0">
                <a:solidFill>
                  <a:srgbClr val="5F574F"/>
                </a:solidFill>
                <a:latin typeface="Microsoft JhengHei"/>
                <a:ea typeface="Microsoft JhengHei"/>
              </a:rPr>
              <a:t>晚上泡澡或泡腳，搭配放鬆香氣，把疲憊收回來</a:t>
            </a:r>
            <a:endParaRPr lang="zh-TW" sz="2200"/>
          </a:p>
        </p:txBody>
      </p:sp>
      <p:pic>
        <p:nvPicPr>
          <p:cNvPr id="8" name="weekly_outfi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0000" y="1780000"/>
            <a:ext cx="5650000" cy="3760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ck 2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F7F3EC"/>
          </a:solidFill>
          <a:ln w="9525">
            <a:solidFill>
              <a:srgbClr val="F7F3EC"/>
            </a:solidFill>
          </a:ln>
        </p:spPr>
        <p:txBody>
          <a:bodyPr/>
          <a:lstStyle/>
          <a:p/>
        </p:txBody>
      </p:sp>
      <p:sp>
        <p:nvSpPr>
          <p:cNvPr id="3" name="Block 3"/>
          <p:cNvSpPr/>
          <p:nvPr/>
        </p:nvSpPr>
        <p:spPr>
          <a:xfrm>
            <a:off x="0" y="0"/>
            <a:ext cx="12192000" cy="685800"/>
          </a:xfrm>
          <a:prstGeom prst="roundRect">
            <a:avLst/>
          </a:prstGeom>
          <a:solidFill>
            <a:srgbClr val="EAF0EF"/>
          </a:solidFill>
          <a:ln w="9525">
            <a:solidFill>
              <a:srgbClr val="EAF0EF"/>
            </a:solidFill>
          </a:ln>
        </p:spPr>
        <p:txBody>
          <a:bodyPr/>
          <a:lstStyle/>
          <a:p/>
        </p:txBody>
      </p:sp>
      <p:sp>
        <p:nvSpPr>
          <p:cNvPr id="4" name="Block 4"/>
          <p:cNvSpPr/>
          <p:nvPr/>
        </p:nvSpPr>
        <p:spPr>
          <a:xfrm>
            <a:off x="520000" y="1050000"/>
            <a:ext cx="260000" cy="4300000"/>
          </a:xfrm>
          <a:prstGeom prst="roundRect">
            <a:avLst/>
          </a:prstGeom>
          <a:solidFill>
            <a:srgbClr val="8FAE9A"/>
          </a:solidFill>
          <a:ln w="9525">
            <a:solidFill>
              <a:srgbClr val="8FAE9A"/>
            </a:solidFill>
          </a:ln>
        </p:spPr>
        <p:txBody>
          <a:bodyPr/>
          <a:lstStyle/>
          <a:p/>
        </p:txBody>
      </p:sp>
      <p:sp>
        <p:nvSpPr>
          <p:cNvPr id="5" name="Title"/>
          <p:cNvSpPr txBox="1"/>
          <p:nvPr/>
        </p:nvSpPr>
        <p:spPr>
          <a:xfrm>
            <a:off x="900000" y="720000"/>
            <a:ext cx="10300000" cy="66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indent="0"/>
            <a:r>
              <a:rPr lang="zh-TW" sz="3800" dirty="0">
                <a:b/>
                <a:solidFill>
                  <a:srgbClr val="37424A"/>
                </a:solidFill>
                <a:latin typeface="Microsoft JhengHei"/>
                <a:ea typeface="Microsoft JhengHei"/>
              </a:rPr>
              <a:t>星期五：漂亮轉場日</a:t>
            </a:r>
            <a:endParaRPr lang="zh-TW" sz="3800"/>
          </a:p>
        </p:txBody>
      </p:sp>
      <p:sp>
        <p:nvSpPr>
          <p:cNvPr id="6" name="Subtitle"/>
          <p:cNvSpPr txBox="1"/>
          <p:nvPr/>
        </p:nvSpPr>
        <p:spPr>
          <a:xfrm>
            <a:off x="920000" y="1320000"/>
            <a:ext cx="10100000" cy="42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indent="0"/>
            <a:r>
              <a:rPr lang="zh-TW" sz="2000" dirty="0">
                <a:solidFill>
                  <a:srgbClr val="776D66"/>
                </a:solidFill>
                <a:latin typeface="Microsoft JhengHei"/>
                <a:ea typeface="Microsoft JhengHei"/>
              </a:rPr>
              <a:t>把工作日切換成週末心情</a:t>
            </a:r>
            <a:endParaRPr lang="zh-TW" sz="2000"/>
          </a:p>
        </p:txBody>
      </p:sp>
      <p:sp>
        <p:nvSpPr>
          <p:cNvPr id="7" name="Bullets 7"/>
          <p:cNvSpPr txBox="1"/>
          <p:nvPr/>
        </p:nvSpPr>
        <p:spPr>
          <a:xfrm>
            <a:off x="1050000" y="2050000"/>
            <a:ext cx="9800000" cy="34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穿搭加入淡色襯衫、長裙、低跟鞋或小包，比平日多一點精緻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下班後可以安排咖啡、簡單晚餐、逛書店或散步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補妝、整理頭髮、噴一點淡香，讓自己有「被照顧」的感覺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晚上不排重任務，只做卸妝、洗澡和輕鬆收尾</a:t>
            </a:r>
            <a:endParaRPr lang="zh-TW" sz="25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ck 2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F7F3EC"/>
          </a:solidFill>
          <a:ln w="9525">
            <a:solidFill>
              <a:srgbClr val="F7F3EC"/>
            </a:solidFill>
          </a:ln>
        </p:spPr>
        <p:txBody>
          <a:bodyPr/>
          <a:lstStyle/>
          <a:p/>
        </p:txBody>
      </p:sp>
      <p:sp>
        <p:nvSpPr>
          <p:cNvPr id="3" name="Block 3"/>
          <p:cNvSpPr/>
          <p:nvPr/>
        </p:nvSpPr>
        <p:spPr>
          <a:xfrm>
            <a:off x="0" y="0"/>
            <a:ext cx="12192000" cy="685800"/>
          </a:xfrm>
          <a:prstGeom prst="roundRect">
            <a:avLst/>
          </a:prstGeom>
          <a:solidFill>
            <a:srgbClr val="EAF0EF"/>
          </a:solidFill>
          <a:ln w="9525">
            <a:solidFill>
              <a:srgbClr val="EAF0EF"/>
            </a:solidFill>
          </a:ln>
        </p:spPr>
        <p:txBody>
          <a:bodyPr/>
          <a:lstStyle/>
          <a:p/>
        </p:txBody>
      </p:sp>
      <p:sp>
        <p:nvSpPr>
          <p:cNvPr id="4" name="Block 4"/>
          <p:cNvSpPr/>
          <p:nvPr/>
        </p:nvSpPr>
        <p:spPr>
          <a:xfrm>
            <a:off x="520000" y="1050000"/>
            <a:ext cx="260000" cy="4300000"/>
          </a:xfrm>
          <a:prstGeom prst="roundRect">
            <a:avLst/>
          </a:prstGeom>
          <a:solidFill>
            <a:srgbClr val="B8896E"/>
          </a:solidFill>
          <a:ln w="9525">
            <a:solidFill>
              <a:srgbClr val="B8896E"/>
            </a:solidFill>
          </a:ln>
        </p:spPr>
        <p:txBody>
          <a:bodyPr/>
          <a:lstStyle/>
          <a:p/>
        </p:txBody>
      </p:sp>
      <p:sp>
        <p:nvSpPr>
          <p:cNvPr id="5" name="Title"/>
          <p:cNvSpPr txBox="1"/>
          <p:nvPr/>
        </p:nvSpPr>
        <p:spPr>
          <a:xfrm>
            <a:off x="900000" y="720000"/>
            <a:ext cx="10300000" cy="66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indent="0"/>
            <a:r>
              <a:rPr lang="zh-TW" sz="3800" dirty="0">
                <a:b/>
                <a:solidFill>
                  <a:srgbClr val="37424A"/>
                </a:solidFill>
                <a:latin typeface="Microsoft JhengHei"/>
                <a:ea typeface="Microsoft JhengHei"/>
              </a:rPr>
              <a:t>星期六：外出季節日</a:t>
            </a:r>
            <a:endParaRPr lang="zh-TW" sz="3800"/>
          </a:p>
        </p:txBody>
      </p:sp>
      <p:sp>
        <p:nvSpPr>
          <p:cNvPr id="6" name="Subtitle"/>
          <p:cNvSpPr txBox="1"/>
          <p:nvPr/>
        </p:nvSpPr>
        <p:spPr>
          <a:xfrm>
            <a:off x="920000" y="1320000"/>
            <a:ext cx="10100000" cy="42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indent="0"/>
            <a:r>
              <a:rPr lang="zh-TW" sz="2000" dirty="0">
                <a:solidFill>
                  <a:srgbClr val="776D66"/>
                </a:solidFill>
                <a:latin typeface="Microsoft JhengHei"/>
                <a:ea typeface="Microsoft JhengHei"/>
              </a:rPr>
              <a:t>用城市、咖啡店與當季活動補充靈感</a:t>
            </a:r>
            <a:endParaRPr lang="zh-TW" sz="2000"/>
          </a:p>
        </p:txBody>
      </p:sp>
      <p:sp>
        <p:nvSpPr>
          <p:cNvPr id="7" name="Bullets 7"/>
          <p:cNvSpPr txBox="1"/>
          <p:nvPr/>
        </p:nvSpPr>
        <p:spPr>
          <a:xfrm>
            <a:off x="1050000" y="2050000"/>
            <a:ext cx="9800000" cy="34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穿搭選寬鬆襯衫、高腰裙或寬褲，小白鞋和斜背包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安排一件季節小事：賞花、看展、吃當季甜點、買新文具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採買生活補給：茶包、入浴劑、護手霜、便當食材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拍幾張生活照片，晚上整理進手帳或相簿</a:t>
            </a:r>
            <a:endParaRPr lang="zh-TW" sz="25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ck 2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F7F3EC"/>
          </a:solidFill>
          <a:ln w="9525">
            <a:solidFill>
              <a:srgbClr val="F7F3EC"/>
            </a:solidFill>
          </a:ln>
        </p:spPr>
        <p:txBody>
          <a:bodyPr/>
          <a:lstStyle/>
          <a:p/>
        </p:txBody>
      </p:sp>
      <p:sp>
        <p:nvSpPr>
          <p:cNvPr id="3" name="Block 3"/>
          <p:cNvSpPr/>
          <p:nvPr/>
        </p:nvSpPr>
        <p:spPr>
          <a:xfrm>
            <a:off x="0" y="0"/>
            <a:ext cx="12192000" cy="685800"/>
          </a:xfrm>
          <a:prstGeom prst="roundRect">
            <a:avLst/>
          </a:prstGeom>
          <a:solidFill>
            <a:srgbClr val="EAF0EF"/>
          </a:solidFill>
          <a:ln w="9525">
            <a:solidFill>
              <a:srgbClr val="EAF0EF"/>
            </a:solidFill>
          </a:ln>
        </p:spPr>
        <p:txBody>
          <a:bodyPr/>
          <a:lstStyle/>
          <a:p/>
        </p:txBody>
      </p:sp>
      <p:sp>
        <p:nvSpPr>
          <p:cNvPr id="4" name="Block 4"/>
          <p:cNvSpPr/>
          <p:nvPr/>
        </p:nvSpPr>
        <p:spPr>
          <a:xfrm>
            <a:off x="520000" y="1050000"/>
            <a:ext cx="260000" cy="4300000"/>
          </a:xfrm>
          <a:prstGeom prst="roundRect">
            <a:avLst/>
          </a:prstGeom>
          <a:solidFill>
            <a:srgbClr val="C8AA8B"/>
          </a:solidFill>
          <a:ln w="9525">
            <a:solidFill>
              <a:srgbClr val="C8AA8B"/>
            </a:solidFill>
          </a:ln>
        </p:spPr>
        <p:txBody>
          <a:bodyPr/>
          <a:lstStyle/>
          <a:p/>
        </p:txBody>
      </p:sp>
      <p:sp>
        <p:nvSpPr>
          <p:cNvPr id="5" name="Title"/>
          <p:cNvSpPr txBox="1"/>
          <p:nvPr/>
        </p:nvSpPr>
        <p:spPr>
          <a:xfrm>
            <a:off x="900000" y="720000"/>
            <a:ext cx="10300000" cy="66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indent="0"/>
            <a:r>
              <a:rPr lang="zh-TW" sz="3800" dirty="0">
                <a:b/>
                <a:solidFill>
                  <a:srgbClr val="37424A"/>
                </a:solidFill>
                <a:latin typeface="Microsoft JhengHei"/>
                <a:ea typeface="Microsoft JhengHei"/>
              </a:rPr>
              <a:t>星期日：居家修復日</a:t>
            </a:r>
            <a:endParaRPr lang="zh-TW" sz="3800"/>
          </a:p>
        </p:txBody>
      </p:sp>
      <p:sp>
        <p:nvSpPr>
          <p:cNvPr id="6" name="Subtitle"/>
          <p:cNvSpPr txBox="1"/>
          <p:nvPr/>
        </p:nvSpPr>
        <p:spPr>
          <a:xfrm>
            <a:off x="920000" y="1320000"/>
            <a:ext cx="10100000" cy="42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indent="0"/>
            <a:r>
              <a:rPr lang="zh-TW" sz="2000" dirty="0">
                <a:solidFill>
                  <a:srgbClr val="776D66"/>
                </a:solidFill>
                <a:latin typeface="Microsoft JhengHei"/>
                <a:ea typeface="Microsoft JhengHei"/>
              </a:rPr>
              <a:t>讓下週的自己少一點慌張</a:t>
            </a:r>
            <a:endParaRPr lang="zh-TW" sz="2000"/>
          </a:p>
        </p:txBody>
      </p:sp>
      <p:sp>
        <p:nvSpPr>
          <p:cNvPr id="7" name="Bullets 7"/>
          <p:cNvSpPr txBox="1"/>
          <p:nvPr/>
        </p:nvSpPr>
        <p:spPr>
          <a:xfrm>
            <a:off x="1050000" y="2050000"/>
            <a:ext cx="9800000" cy="34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穿搭以柔軟 T 恤、薄針織、棉麻寬褲為主，舒服但不邋遢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洗衣、換床單、整理冰箱，把生活恢復到清爽狀態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準備下週三套衣服與包包小物：手帕、濕紙巾、護唇膏</a:t>
            </a:r>
            <a:endParaRPr lang="zh-TW" sz="2500"/>
          </a:p>
          <a:p>
            <a:pPr marL="342900" indent="-228600">
              <a:buChar char="•"/>
            </a:pPr>
            <a:r>
              <a:rPr lang="zh-TW" sz="2500" dirty="0">
                <a:solidFill>
                  <a:srgbClr val="5F574F"/>
                </a:solidFill>
                <a:latin typeface="Microsoft JhengHei"/>
                <a:ea typeface="Microsoft JhengHei"/>
              </a:rPr>
              <a:t>晚上泡澡、早睡，寫下下週想好好完成的一件事</a:t>
            </a:r>
            <a:endParaRPr lang="zh-TW" sz="2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Japanese Ritual">
  <a:themeElements>
    <a:clrScheme name="Japanese Ritual">
      <a:dk1>
        <a:srgbClr val="37424A"/>
      </a:dk1>
      <a:lt1>
        <a:srgbClr val="F7F3EC"/>
      </a:lt1>
      <a:dk2>
        <a:srgbClr val="776D66"/>
      </a:dk2>
      <a:lt2>
        <a:srgbClr val="EAF0EF"/>
      </a:lt2>
      <a:accent1>
        <a:srgbClr val="B79F85"/>
      </a:accent1>
      <a:accent2>
        <a:srgbClr val="BD8D87"/>
      </a:accent2>
      <a:accent3>
        <a:srgbClr val="526A83"/>
      </a:accent3>
      <a:accent4>
        <a:srgbClr val="6F927F"/>
      </a:accent4>
      <a:accent5>
        <a:srgbClr val="927F70"/>
      </a:accent5>
      <a:accent6>
        <a:srgbClr val="BF7F8F"/>
      </a:accent6>
      <a:hlink>
        <a:srgbClr val="526A83"/>
      </a:hlink>
      <a:folHlink>
        <a:srgbClr val="927F70"/>
      </a:folHlink>
    </a:clrScheme>
    <a:fontScheme name="Office">
      <a:majorFont>
        <a:latin typeface="Microsoft JhengHei"/>
        <a:ea typeface="Microsoft JhengHei"/>
      </a:majorFont>
      <a:minorFont>
        <a:latin typeface="Microsoft JhengHei"/>
        <a:ea typeface="Microsoft JhengHei"/>
      </a:minorFont>
    </a:fontScheme>
    <a:fmtScheme name="Office">
      <a:fillStyleLst>
        <a:solidFill>
          <a:schemeClr val="phClr"/>
        </a:solidFill>
      </a:fillStyleLst>
      <a:lnStyleLst>
        <a:ln w="95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</a:effectStyleLst>
      <a:bgFillStyleLst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Codex</Application>
  <PresentationFormat>Widescreen</PresentationFormat>
  <Slides>10</Slides>
  <Notes>0</Notes>
  <HiddenSlides>0</HiddenSlides>
  <MMClips>0</MMClips>
  <ScaleCrop>false</ScaleCrop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日本女生每一星期的生活儀式感</dc:title>
  <dc:creator>Codex</dc:creator>
  <cp:lastModifiedBy>Codex</cp:lastModifiedBy>
  <dcterms:created xsi:type="dcterms:W3CDTF">2026-06-23T00:00:00Z</dcterms:created>
  <dcterms:modified xsi:type="dcterms:W3CDTF">2026-06-23T00:00:00Z</dcterms:modified>
</cp:coreProperties>
</file>